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6" r:id="rId4"/>
    <p:sldId id="258" r:id="rId5"/>
    <p:sldId id="278" r:id="rId6"/>
    <p:sldId id="279" r:id="rId7"/>
    <p:sldId id="280" r:id="rId8"/>
    <p:sldId id="281" r:id="rId9"/>
    <p:sldId id="282" r:id="rId10"/>
    <p:sldId id="289" r:id="rId11"/>
    <p:sldId id="284" r:id="rId12"/>
    <p:sldId id="286" r:id="rId13"/>
    <p:sldId id="293" r:id="rId14"/>
    <p:sldId id="291" r:id="rId15"/>
    <p:sldId id="272" r:id="rId16"/>
    <p:sldId id="285" r:id="rId17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19"/>
    </p:embeddedFont>
    <p:embeddedFont>
      <p:font typeface="G마켓 산스 TTF Bold" panose="02000000000000000000" pitchFamily="2" charset="-127"/>
      <p:bold r:id="rId20"/>
    </p:embeddedFont>
    <p:embeddedFont>
      <p:font typeface="KoPubWorld돋움체 Bold" panose="00000800000000000000" pitchFamily="2" charset="-127"/>
      <p:bold r:id="rId21"/>
    </p:embeddedFont>
    <p:embeddedFont>
      <p:font typeface="08서울남산체 M" panose="02020603020101020101" pitchFamily="18" charset="-127"/>
      <p:regular r:id="rId22"/>
    </p:embeddedFont>
    <p:embeddedFont>
      <p:font typeface="G마켓 산스 TTF Medium" panose="02000000000000000000" pitchFamily="2" charset="-127"/>
      <p:regular r:id="rId23"/>
    </p:embeddedFont>
    <p:embeddedFont>
      <p:font typeface="나눔스퀘어_ac" panose="020B0600000101010101" pitchFamily="50" charset="-127"/>
      <p:regular r:id="rId24"/>
    </p:embeddedFont>
    <p:embeddedFont>
      <p:font typeface="나눔스퀘어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스퀘어 Bold" panose="020B0600000101010101" pitchFamily="50" charset="-127"/>
      <p:bold r:id="rId28"/>
    </p:embeddedFont>
    <p:embeddedFont>
      <p:font typeface="KoPubWorld돋움체 Light" panose="00000300000000000000" pitchFamily="2" charset="-127"/>
      <p:regular r:id="rId29"/>
    </p:embeddedFont>
    <p:embeddedFont>
      <p:font typeface="나눔스퀘어 Light" panose="020B0600000101010101" pitchFamily="50" charset="-127"/>
      <p:regular r:id="rId30"/>
    </p:embeddedFont>
    <p:embeddedFont>
      <p:font typeface="08서울남산체 B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F3E"/>
    <a:srgbClr val="FFFFFF"/>
    <a:srgbClr val="27322A"/>
    <a:srgbClr val="BFC4A4"/>
    <a:srgbClr val="E4E1DF"/>
    <a:srgbClr val="768B5E"/>
    <a:srgbClr val="FF7C8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9BB8A-454C-49D8-A6E1-23046F41A378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C27D7-0F73-4EB4-A6E3-AB29ACAC3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7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51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2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8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3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97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9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7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79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85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9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6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5239F-10B8-47F7-A631-8A19A78C8AB0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DCEAF-6F52-4B5F-AF21-747F17D7E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5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kepco.co.kr/kepco/KE/I/htmlView/KEIAHP00104.do?menuCd=FN01020104" TargetMode="External"/><Relationship Id="rId2" Type="http://schemas.openxmlformats.org/officeDocument/2006/relationships/hyperlink" Target="https://m.blog.naver.com/PostList.naver?blogId=kpxpr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149788"/>
            <a:ext cx="12192000" cy="708212"/>
          </a:xfrm>
          <a:prstGeom prst="rect">
            <a:avLst/>
          </a:prstGeom>
          <a:solidFill>
            <a:srgbClr val="273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955364"/>
          </a:xfrm>
          <a:prstGeom prst="rect">
            <a:avLst/>
          </a:prstGeom>
          <a:solidFill>
            <a:srgbClr val="273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75156" y="2832008"/>
            <a:ext cx="6330289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 smtClean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 맞춤형 전력소비</a:t>
            </a:r>
            <a:endParaRPr lang="en-US" altLang="ko-KR" sz="4800" dirty="0" smtClean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4800" dirty="0" smtClean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카운슬링 솔루션</a:t>
            </a:r>
            <a:endParaRPr lang="en-US" altLang="ko-KR" sz="4800" dirty="0" smtClean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6365" y="4793849"/>
            <a:ext cx="5618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권소희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권영준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박예솔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이석화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정민정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246417" y="839183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MINI  PROJECT</a:t>
            </a:r>
            <a:endParaRPr lang="ko-KR" altLang="en-US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19560" y="6334617"/>
            <a:ext cx="1472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2021.06.18</a:t>
            </a:r>
            <a:endParaRPr lang="ko-KR" altLang="en-US" sz="1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3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3" y="261427"/>
            <a:ext cx="704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</a:t>
            </a:r>
            <a:r>
              <a:rPr lang="en-US" altLang="ko-KR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살펴보기</a:t>
            </a:r>
            <a:r>
              <a:rPr lang="en-US" altLang="ko-KR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_Preprocessing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4" y="2567858"/>
            <a:ext cx="4847657" cy="29467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/>
          <a:stretch/>
        </p:blipFill>
        <p:spPr>
          <a:xfrm>
            <a:off x="5949300" y="1945757"/>
            <a:ext cx="5829300" cy="43650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8884" y="1299426"/>
            <a:ext cx="5508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Normalization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진행 후 </a:t>
            </a:r>
            <a:r>
              <a:rPr lang="en-US" altLang="ko-KR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Kmeans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클러스터링을 진행하면</a:t>
            </a:r>
            <a:endParaRPr lang="en-US" altLang="ko-KR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코사인 </a:t>
            </a:r>
            <a:r>
              <a: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유사도를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기준으로 </a:t>
            </a:r>
            <a:r>
              <a: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군집화했을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때와 비슷해진다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81794" y="3763048"/>
            <a:ext cx="382253" cy="38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8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3" y="261427"/>
            <a:ext cx="7400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내용 및 결과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92" y="1307867"/>
            <a:ext cx="8657070" cy="448094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1369092" y="6065784"/>
            <a:ext cx="10096500" cy="257175"/>
          </a:xfrm>
          <a:prstGeom prst="rightArrow">
            <a:avLst/>
          </a:prstGeom>
          <a:solidFill>
            <a:srgbClr val="BF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093535" y="5901983"/>
            <a:ext cx="466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768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3200" dirty="0">
              <a:solidFill>
                <a:srgbClr val="768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4265" y="5848499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414F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 </a:t>
            </a:r>
            <a:r>
              <a:rPr lang="ko-KR" altLang="en-US" sz="3200" dirty="0" smtClean="0">
                <a:solidFill>
                  <a:srgbClr val="414F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개수 </a:t>
            </a:r>
            <a:endParaRPr lang="ko-KR" altLang="en-US" sz="3200" dirty="0">
              <a:solidFill>
                <a:srgbClr val="414F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2638" y="5901983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768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endParaRPr lang="ko-KR" altLang="en-US" sz="3200" dirty="0">
              <a:solidFill>
                <a:srgbClr val="768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18581" y="5897776"/>
            <a:ext cx="463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768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endParaRPr lang="ko-KR" altLang="en-US" sz="3200" dirty="0">
              <a:solidFill>
                <a:srgbClr val="768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490" y="5372100"/>
            <a:ext cx="1632754" cy="16327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31" y="4624754"/>
            <a:ext cx="747346" cy="74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2" y="261427"/>
            <a:ext cx="7092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내용 및 결과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1744" y="970379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Euclidean Distance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7"/>
          <a:stretch/>
        </p:blipFill>
        <p:spPr>
          <a:xfrm>
            <a:off x="1277461" y="1533531"/>
            <a:ext cx="4147393" cy="29046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61" y="4061198"/>
            <a:ext cx="4232660" cy="27968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8467" y="970379"/>
            <a:ext cx="2074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Cosine Similarity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>
          <a:xfrm>
            <a:off x="6558382" y="1533531"/>
            <a:ext cx="4755140" cy="28507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1429"/>
          <a:stretch/>
        </p:blipFill>
        <p:spPr>
          <a:xfrm>
            <a:off x="6618200" y="4119106"/>
            <a:ext cx="4755140" cy="268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2" y="261427"/>
            <a:ext cx="7092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내용 및 결과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"/>
          <a:stretch/>
        </p:blipFill>
        <p:spPr>
          <a:xfrm>
            <a:off x="95250" y="4105706"/>
            <a:ext cx="3747499" cy="21966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"/>
          <a:stretch/>
        </p:blipFill>
        <p:spPr>
          <a:xfrm>
            <a:off x="95250" y="1785425"/>
            <a:ext cx="3750609" cy="21826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4666" y="1247636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2"/>
          <a:stretch/>
        </p:blipFill>
        <p:spPr>
          <a:xfrm>
            <a:off x="4109462" y="1785425"/>
            <a:ext cx="3861513" cy="20981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37993" y="1247636"/>
            <a:ext cx="53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"/>
          <a:stretch/>
        </p:blipFill>
        <p:spPr>
          <a:xfrm>
            <a:off x="4109462" y="4105706"/>
            <a:ext cx="3797409" cy="22736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/>
          <a:stretch/>
        </p:blipFill>
        <p:spPr>
          <a:xfrm>
            <a:off x="8230760" y="1785425"/>
            <a:ext cx="3689580" cy="21826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906" y="4105706"/>
            <a:ext cx="3822889" cy="22624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282799" y="1247636"/>
            <a:ext cx="53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3926473" y="1710501"/>
            <a:ext cx="17113" cy="4720404"/>
          </a:xfrm>
          <a:prstGeom prst="line">
            <a:avLst/>
          </a:prstGeom>
          <a:ln w="19050">
            <a:solidFill>
              <a:srgbClr val="414F3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081992" y="1710501"/>
            <a:ext cx="13430" cy="4731586"/>
          </a:xfrm>
          <a:prstGeom prst="line">
            <a:avLst/>
          </a:prstGeom>
          <a:ln w="19050">
            <a:solidFill>
              <a:srgbClr val="414F3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04801" y="1202051"/>
            <a:ext cx="787619" cy="472589"/>
          </a:xfrm>
          <a:prstGeom prst="rect">
            <a:avLst/>
          </a:prstGeom>
          <a:noFill/>
          <a:ln w="28575">
            <a:solidFill>
              <a:srgbClr val="41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79338" y="1202051"/>
            <a:ext cx="787619" cy="472589"/>
          </a:xfrm>
          <a:prstGeom prst="rect">
            <a:avLst/>
          </a:prstGeom>
          <a:noFill/>
          <a:ln w="28575">
            <a:solidFill>
              <a:srgbClr val="41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58177" y="1202051"/>
            <a:ext cx="787619" cy="472589"/>
          </a:xfrm>
          <a:prstGeom prst="rect">
            <a:avLst/>
          </a:prstGeom>
          <a:noFill/>
          <a:ln w="28575">
            <a:solidFill>
              <a:srgbClr val="41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60092" y="261427"/>
            <a:ext cx="3988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</a:t>
            </a:r>
            <a:r>
              <a:rPr lang="ko-KR" altLang="en-US" sz="3000" dirty="0" smtClean="0">
                <a:solidFill>
                  <a:srgbClr val="414F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개선점 및 활용방안</a:t>
            </a:r>
            <a:endParaRPr lang="ko-KR" altLang="en-US" sz="3000" dirty="0">
              <a:solidFill>
                <a:srgbClr val="414F3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249" y="201297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50507" y="0"/>
            <a:ext cx="5941493" cy="6858000"/>
          </a:xfrm>
          <a:prstGeom prst="rect">
            <a:avLst/>
          </a:prstGeom>
          <a:solidFill>
            <a:srgbClr val="414F3E"/>
          </a:solidFill>
          <a:ln>
            <a:solidFill>
              <a:srgbClr val="414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367" y="565119"/>
            <a:ext cx="5279737" cy="27297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367" y="3878539"/>
            <a:ext cx="5291329" cy="27297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56459" y="3567290"/>
            <a:ext cx="3690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가정 전기 소비 패턴</a:t>
            </a:r>
            <a:endParaRPr lang="ko-KR" altLang="en-US" sz="3200" dirty="0">
              <a:solidFill>
                <a:schemeClr val="bg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4539" y="272731"/>
            <a:ext cx="4422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4E1D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제조업 전기 소비 패턴</a:t>
            </a:r>
            <a:endParaRPr lang="ko-KR" altLang="en-US" sz="3200" dirty="0">
              <a:solidFill>
                <a:srgbClr val="E4E1D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4" name="그림 13" descr="아이콘 &lt;strong&gt;집&lt;/strong&gt; 부동산 · Pixabay의 무료 &lt;strong&gt;이미지&lt;/strong&gt;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6" y="2499224"/>
            <a:ext cx="2257037" cy="191596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737591" y="2053914"/>
            <a:ext cx="2223825" cy="2481895"/>
            <a:chOff x="6615277" y="1566564"/>
            <a:chExt cx="4334712" cy="3955033"/>
          </a:xfrm>
        </p:grpSpPr>
        <p:pic>
          <p:nvPicPr>
            <p:cNvPr id="16" name="그림 15" descr="그래픽 디자인 레이아웃 - Pixabay의 무료 벡터 그래픽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277" y="1566564"/>
              <a:ext cx="2519931" cy="2519931"/>
            </a:xfrm>
            <a:prstGeom prst="rect">
              <a:avLst/>
            </a:prstGeom>
          </p:spPr>
        </p:pic>
        <p:pic>
          <p:nvPicPr>
            <p:cNvPr id="17" name="그림 16" descr="SVG &gt; la pollution usine atelier industrie - Image et icône SVG gratuite. | SVG Silh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788" y="3841274"/>
              <a:ext cx="1716424" cy="1680323"/>
            </a:xfrm>
            <a:prstGeom prst="rect">
              <a:avLst/>
            </a:prstGeom>
          </p:spPr>
        </p:pic>
        <p:pic>
          <p:nvPicPr>
            <p:cNvPr id="18" name="그림 17" descr="SVG &gt; 건물 &lt;strong&gt;공장&lt;/strong&gt; - 무료 SVG 이미지 및 &lt;strong&gt;아이콘&lt;/strong&gt;. | SVG Silh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5208" y="3706395"/>
              <a:ext cx="1568042" cy="1815202"/>
            </a:xfrm>
            <a:prstGeom prst="rect">
              <a:avLst/>
            </a:prstGeom>
          </p:spPr>
        </p:pic>
        <p:pic>
          <p:nvPicPr>
            <p:cNvPr id="19" name="그림 18" descr="Palazzi Città Palazzo · Immagini gratis su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212" y="1916525"/>
              <a:ext cx="2083777" cy="1820007"/>
            </a:xfrm>
            <a:prstGeom prst="rect">
              <a:avLst/>
            </a:prstGeom>
          </p:spPr>
        </p:pic>
      </p:grpSp>
      <p:sp>
        <p:nvSpPr>
          <p:cNvPr id="20" name="십자형 19"/>
          <p:cNvSpPr/>
          <p:nvPr/>
        </p:nvSpPr>
        <p:spPr>
          <a:xfrm>
            <a:off x="2821985" y="3054735"/>
            <a:ext cx="795272" cy="804943"/>
          </a:xfrm>
          <a:prstGeom prst="plus">
            <a:avLst>
              <a:gd name="adj" fmla="val 395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68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23022" y="204020"/>
            <a:ext cx="11798710" cy="644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1DB217-97ED-4E24-941F-A1292AF539B7}"/>
              </a:ext>
            </a:extLst>
          </p:cNvPr>
          <p:cNvSpPr/>
          <p:nvPr/>
        </p:nvSpPr>
        <p:spPr>
          <a:xfrm>
            <a:off x="3646415" y="1022465"/>
            <a:ext cx="4899171" cy="590292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86541" y="1117258"/>
            <a:ext cx="267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0000800000000000000" pitchFamily="2" charset="-127"/>
              </a:rPr>
              <a:t>How to Use?</a:t>
            </a:r>
            <a:endParaRPr lang="en-US" altLang="ko-KR" sz="2400" spc="-1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EA50C2C-B78B-4AF0-A3A7-DAD0162E2248}"/>
              </a:ext>
            </a:extLst>
          </p:cNvPr>
          <p:cNvSpPr/>
          <p:nvPr/>
        </p:nvSpPr>
        <p:spPr>
          <a:xfrm rot="988957" flipV="1">
            <a:off x="1353944" y="2404796"/>
            <a:ext cx="287867" cy="368460"/>
          </a:xfrm>
          <a:prstGeom prst="triangle">
            <a:avLst>
              <a:gd name="adj" fmla="val 2914"/>
            </a:avLst>
          </a:prstGeom>
          <a:solidFill>
            <a:srgbClr val="A97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548B27-138B-45C8-8251-26AF334BEDE3}"/>
              </a:ext>
            </a:extLst>
          </p:cNvPr>
          <p:cNvCxnSpPr>
            <a:cxnSpLocks/>
          </p:cNvCxnSpPr>
          <p:nvPr/>
        </p:nvCxnSpPr>
        <p:spPr>
          <a:xfrm>
            <a:off x="4692000" y="2771365"/>
            <a:ext cx="2808000" cy="0"/>
          </a:xfrm>
          <a:prstGeom prst="line">
            <a:avLst/>
          </a:prstGeom>
          <a:ln w="12700">
            <a:solidFill>
              <a:srgbClr val="AC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E74782-53FC-4CB7-AD75-8A0078FA5A00}"/>
              </a:ext>
            </a:extLst>
          </p:cNvPr>
          <p:cNvSpPr txBox="1"/>
          <p:nvPr/>
        </p:nvSpPr>
        <p:spPr>
          <a:xfrm>
            <a:off x="1210782" y="4712165"/>
            <a:ext cx="3176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가정 전력 소비자들에게 현재</a:t>
            </a:r>
            <a:endParaRPr lang="en-US" altLang="ko-KR" sz="1600" spc="-15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소비 </a:t>
            </a:r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패턴을 시각적으로 보여주고</a:t>
            </a:r>
            <a:endParaRPr lang="en-US" altLang="ko-KR" sz="1600" spc="-15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대기전력 줄이기 </a:t>
            </a:r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전력 사용량 절감 유도</a:t>
            </a:r>
            <a:endParaRPr lang="en-US" altLang="ko-KR" sz="16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DB3A1-EE30-4205-83B9-937C37CBF1EE}"/>
              </a:ext>
            </a:extLst>
          </p:cNvPr>
          <p:cNvSpPr txBox="1"/>
          <p:nvPr/>
        </p:nvSpPr>
        <p:spPr>
          <a:xfrm>
            <a:off x="4704026" y="4712165"/>
            <a:ext cx="2783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사용량을 줄이면 지역 화폐 등의</a:t>
            </a:r>
            <a:endParaRPr lang="en-US" altLang="ko-KR" sz="1600" spc="-15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인센티브 지급을 통해 사용자의  전력</a:t>
            </a: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</a:t>
            </a:r>
            <a:r>
              <a:rPr lang="en-US" altLang="ko-KR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</a:t>
            </a:r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턴 변화 유도</a:t>
            </a:r>
            <a:endParaRPr lang="en-US" altLang="ko-KR" sz="16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B0C98-82E2-4FD0-AAAB-AD67D49FE327}"/>
              </a:ext>
            </a:extLst>
          </p:cNvPr>
          <p:cNvSpPr txBox="1"/>
          <p:nvPr/>
        </p:nvSpPr>
        <p:spPr>
          <a:xfrm>
            <a:off x="8028873" y="4710644"/>
            <a:ext cx="2925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기존에 산업과 일반 가정으로 분리되어</a:t>
            </a:r>
            <a:endParaRPr lang="en-US" altLang="ko-KR" sz="1600" spc="-15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있던 에너지 관련 정책을 통합해</a:t>
            </a:r>
            <a:endParaRPr lang="en-US" altLang="ko-KR" sz="1600" spc="-15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spc="-1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관리할 수 있는 가능성  제시</a:t>
            </a:r>
            <a:endParaRPr lang="en-US" altLang="ko-KR" sz="16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379DC5E-5205-491B-82A5-85E23DCA2294}"/>
              </a:ext>
            </a:extLst>
          </p:cNvPr>
          <p:cNvCxnSpPr>
            <a:cxnSpLocks/>
          </p:cNvCxnSpPr>
          <p:nvPr/>
        </p:nvCxnSpPr>
        <p:spPr>
          <a:xfrm>
            <a:off x="1295520" y="2771365"/>
            <a:ext cx="2808000" cy="0"/>
          </a:xfrm>
          <a:prstGeom prst="line">
            <a:avLst/>
          </a:prstGeom>
          <a:ln w="12700">
            <a:solidFill>
              <a:srgbClr val="AC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920DC0B-0290-4036-9B71-46BC0E47F293}"/>
              </a:ext>
            </a:extLst>
          </p:cNvPr>
          <p:cNvCxnSpPr>
            <a:cxnSpLocks/>
          </p:cNvCxnSpPr>
          <p:nvPr/>
        </p:nvCxnSpPr>
        <p:spPr>
          <a:xfrm>
            <a:off x="8087557" y="2771365"/>
            <a:ext cx="2808000" cy="0"/>
          </a:xfrm>
          <a:prstGeom prst="line">
            <a:avLst/>
          </a:prstGeom>
          <a:ln w="12700">
            <a:solidFill>
              <a:srgbClr val="AC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1C90073-9104-4681-9AE8-62633D954D70}"/>
              </a:ext>
            </a:extLst>
          </p:cNvPr>
          <p:cNvSpPr txBox="1"/>
          <p:nvPr/>
        </p:nvSpPr>
        <p:spPr>
          <a:xfrm>
            <a:off x="1340183" y="2410422"/>
            <a:ext cx="239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Visualization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E332682-63AA-49EA-A05C-EBD67A4AB1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0" b="5229"/>
          <a:stretch/>
        </p:blipFill>
        <p:spPr>
          <a:xfrm>
            <a:off x="1500517" y="2888539"/>
            <a:ext cx="2425624" cy="1607472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11ACEEA-AD39-409E-81B5-762B4F77FDBA}"/>
              </a:ext>
            </a:extLst>
          </p:cNvPr>
          <p:cNvCxnSpPr>
            <a:cxnSpLocks/>
          </p:cNvCxnSpPr>
          <p:nvPr/>
        </p:nvCxnSpPr>
        <p:spPr>
          <a:xfrm>
            <a:off x="4692000" y="4598021"/>
            <a:ext cx="2808000" cy="0"/>
          </a:xfrm>
          <a:prstGeom prst="line">
            <a:avLst/>
          </a:prstGeom>
          <a:ln w="12700">
            <a:solidFill>
              <a:srgbClr val="AC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661CFE-3EA9-4378-8A1F-3C674DC7A2F0}"/>
              </a:ext>
            </a:extLst>
          </p:cNvPr>
          <p:cNvCxnSpPr>
            <a:cxnSpLocks/>
          </p:cNvCxnSpPr>
          <p:nvPr/>
        </p:nvCxnSpPr>
        <p:spPr>
          <a:xfrm>
            <a:off x="1295520" y="4598021"/>
            <a:ext cx="2808000" cy="0"/>
          </a:xfrm>
          <a:prstGeom prst="line">
            <a:avLst/>
          </a:prstGeom>
          <a:ln w="12700">
            <a:solidFill>
              <a:srgbClr val="AC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900D8A-0087-4504-BAA6-9EC57DE17931}"/>
              </a:ext>
            </a:extLst>
          </p:cNvPr>
          <p:cNvCxnSpPr>
            <a:cxnSpLocks/>
          </p:cNvCxnSpPr>
          <p:nvPr/>
        </p:nvCxnSpPr>
        <p:spPr>
          <a:xfrm>
            <a:off x="8087557" y="4598021"/>
            <a:ext cx="2808000" cy="0"/>
          </a:xfrm>
          <a:prstGeom prst="line">
            <a:avLst/>
          </a:prstGeom>
          <a:ln w="12700">
            <a:solidFill>
              <a:srgbClr val="AC8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3F3C684B-1BBD-4E9B-8BB8-24133B9BD294}"/>
              </a:ext>
            </a:extLst>
          </p:cNvPr>
          <p:cNvSpPr/>
          <p:nvPr/>
        </p:nvSpPr>
        <p:spPr>
          <a:xfrm rot="988957" flipV="1">
            <a:off x="4752318" y="2404796"/>
            <a:ext cx="287867" cy="368460"/>
          </a:xfrm>
          <a:prstGeom prst="triangle">
            <a:avLst>
              <a:gd name="adj" fmla="val 2914"/>
            </a:avLst>
          </a:prstGeom>
          <a:solidFill>
            <a:srgbClr val="A97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F1F1D4-58DC-4AE2-906C-DA2D751A5A75}"/>
              </a:ext>
            </a:extLst>
          </p:cNvPr>
          <p:cNvSpPr txBox="1"/>
          <p:nvPr/>
        </p:nvSpPr>
        <p:spPr>
          <a:xfrm>
            <a:off x="4738557" y="2410422"/>
            <a:ext cx="191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Money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39ACCB6D-C39D-4EC0-89ED-06CE1049D1EC}"/>
              </a:ext>
            </a:extLst>
          </p:cNvPr>
          <p:cNvSpPr/>
          <p:nvPr/>
        </p:nvSpPr>
        <p:spPr>
          <a:xfrm rot="988957" flipV="1">
            <a:off x="8162352" y="2414294"/>
            <a:ext cx="287867" cy="368460"/>
          </a:xfrm>
          <a:prstGeom prst="triangle">
            <a:avLst>
              <a:gd name="adj" fmla="val 2914"/>
            </a:avLst>
          </a:prstGeom>
          <a:solidFill>
            <a:srgbClr val="A97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8" y="3092098"/>
            <a:ext cx="2410161" cy="12670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F1F1D4-58DC-4AE2-906C-DA2D751A5A75}"/>
              </a:ext>
            </a:extLst>
          </p:cNvPr>
          <p:cNvSpPr txBox="1"/>
          <p:nvPr/>
        </p:nvSpPr>
        <p:spPr>
          <a:xfrm>
            <a:off x="8155175" y="2420313"/>
            <a:ext cx="260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 Management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1" t="23606" r="20378" b="26147"/>
          <a:stretch/>
        </p:blipFill>
        <p:spPr>
          <a:xfrm>
            <a:off x="8739555" y="2893386"/>
            <a:ext cx="1652954" cy="15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1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3" y="261427"/>
            <a:ext cx="354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 자료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784" y="1925498"/>
            <a:ext cx="721704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전력수요자원 거래시장의 현황과 과제</a:t>
            </a:r>
            <a:endParaRPr lang="en-US" altLang="ko-KR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수요 관리의 현실과 가능성</a:t>
            </a:r>
            <a:endParaRPr lang="en-US" altLang="ko-KR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 자원의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전력시장 참여 효과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(2015)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전력소비행태분석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산업별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표준산업코드 중분류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1~24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전력소비계수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전력소비행태분석 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주택용 월별 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1~24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전력소비계수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344" y="1345087"/>
            <a:ext cx="2168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 문헌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4784" y="1327638"/>
            <a:ext cx="114301" cy="505365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4784" y="4989351"/>
            <a:ext cx="1083957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전력거래소 공식 블로그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m.blog.naver.com/PostList.naver?blogId=kpxpr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한국전력공사 홈페이지  </a:t>
            </a:r>
            <a:r>
              <a:rPr lang="en-US" altLang="ko-KR" sz="16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https://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home.kepco.co.kr/kepco/KE/I/htmlView/KEIAHP00104.do?menuCd=FN01020104</a:t>
            </a:r>
            <a:endParaRPr lang="en-US" altLang="ko-KR" sz="16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7344" y="4408940"/>
            <a:ext cx="2249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 사이트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4784" y="4391491"/>
            <a:ext cx="114301" cy="505365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9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3198"/>
            <a:ext cx="12192000" cy="75010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-373198"/>
            <a:ext cx="12192000" cy="7575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778000"/>
            <a:ext cx="12192000" cy="35356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3562" y="3191896"/>
            <a:ext cx="3766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81825" y="2345511"/>
            <a:ext cx="43170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01</a:t>
            </a:r>
            <a:r>
              <a:rPr lang="en-US" altLang="ko-KR" sz="20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 선정 배경 </a:t>
            </a:r>
            <a:endParaRPr lang="en-US" altLang="ko-KR" sz="20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02</a:t>
            </a:r>
            <a:r>
              <a:rPr lang="en-US" altLang="ko-KR" sz="20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r>
              <a:rPr lang="en-US" altLang="ko-KR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 </a:t>
            </a: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살펴보기</a:t>
            </a:r>
            <a:endParaRPr lang="en-US" altLang="ko-KR" sz="20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03</a:t>
            </a:r>
            <a:r>
              <a:rPr lang="en-US" altLang="ko-KR" sz="20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내용 및 결과</a:t>
            </a:r>
            <a:endParaRPr lang="en-US" altLang="ko-KR" sz="20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04</a:t>
            </a:r>
            <a:r>
              <a:rPr lang="en-US" altLang="ko-KR" sz="20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개선점 및 활용방안</a:t>
            </a:r>
            <a:endParaRPr lang="en-US" altLang="ko-KR" sz="20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05</a:t>
            </a:r>
            <a:r>
              <a:rPr lang="en-US" altLang="ko-KR" sz="20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r>
              <a:rPr lang="ko-KR" altLang="en-US" sz="20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 자료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45798" y="3004352"/>
            <a:ext cx="142875" cy="947054"/>
          </a:xfrm>
          <a:prstGeom prst="rect">
            <a:avLst/>
          </a:prstGeom>
          <a:solidFill>
            <a:srgbClr val="BF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3" y="261427"/>
            <a:ext cx="354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 선정 배경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681" y="3814935"/>
            <a:ext cx="3709670" cy="1346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전력공급 설비 확충에 중점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기존에 많이 쓰이던 전력관리 방식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10" y="2958977"/>
            <a:ext cx="1376210" cy="13762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4936" y="2189536"/>
            <a:ext cx="3877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</a:t>
            </a:r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upply </a:t>
            </a:r>
            <a:r>
              <a:rPr lang="en-US" altLang="ko-KR" sz="24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</a:t>
            </a:r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ide </a:t>
            </a:r>
            <a:r>
              <a:rPr lang="en-US" altLang="ko-KR" sz="24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</a:t>
            </a:r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</a:t>
            </a:r>
          </a:p>
          <a:p>
            <a:pPr algn="ctr"/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공급관리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9079" y="2189536"/>
            <a:ext cx="4112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</a:t>
            </a:r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emand </a:t>
            </a:r>
            <a:r>
              <a:rPr lang="en-US" altLang="ko-KR" sz="24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</a:t>
            </a:r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ide </a:t>
            </a:r>
            <a:r>
              <a:rPr lang="en-US" altLang="ko-KR" sz="2400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</a:t>
            </a:r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</a:t>
            </a:r>
          </a:p>
          <a:p>
            <a:pPr algn="ctr"/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수요관리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83843" y="3814935"/>
            <a:ext cx="37080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0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전원입지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확보의 어려움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환경규제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강화 등으로 인해 수요관리라는 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방식이 대두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7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에너지효율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(EE)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수요반응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(DR)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90" y="4286250"/>
            <a:ext cx="190861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3" y="261427"/>
            <a:ext cx="354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 선정 배경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27312" y="2799496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 </a:t>
            </a: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4229" y="3696827"/>
            <a:ext cx="3727692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주거용 계약 전력을 사용하고 있는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가정에서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사업에 참여할 경우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2000" b="1" dirty="0" smtClean="0">
                <a:solidFill>
                  <a:srgbClr val="768B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en-US" altLang="ko-KR" sz="2000" b="1" dirty="0">
                <a:solidFill>
                  <a:srgbClr val="768B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㎾h</a:t>
            </a:r>
            <a:r>
              <a:rPr lang="ko-KR" altLang="en-US" sz="2000" b="1" dirty="0">
                <a:solidFill>
                  <a:srgbClr val="768B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 </a:t>
            </a:r>
            <a:r>
              <a:rPr lang="en-US" altLang="ko-KR" sz="2400" b="1" dirty="0">
                <a:solidFill>
                  <a:srgbClr val="768B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1300</a:t>
            </a:r>
            <a:r>
              <a:rPr lang="ko-KR" altLang="en-US" sz="2400" b="1" dirty="0">
                <a:solidFill>
                  <a:srgbClr val="768B5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혜택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1047750" y="2074421"/>
            <a:ext cx="10096500" cy="257175"/>
          </a:xfrm>
          <a:prstGeom prst="rightArrow">
            <a:avLst/>
          </a:prstGeom>
          <a:solidFill>
            <a:srgbClr val="BF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78380" y="1837139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768B5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2014</a:t>
            </a:r>
            <a:endParaRPr lang="ko-KR" altLang="en-US" sz="3200" dirty="0">
              <a:solidFill>
                <a:srgbClr val="768B5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8410" y="1846565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414F3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2019</a:t>
            </a:r>
            <a:endParaRPr lang="ko-KR" altLang="en-US" sz="3200" dirty="0">
              <a:solidFill>
                <a:srgbClr val="414F3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38" y="1564550"/>
            <a:ext cx="716132" cy="7161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55" y="1455491"/>
            <a:ext cx="872371" cy="8723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35577" y="2799495"/>
            <a:ext cx="272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14F3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국민 </a:t>
            </a:r>
            <a:r>
              <a:rPr lang="en-US" altLang="ko-KR" dirty="0" smtClean="0">
                <a:solidFill>
                  <a:srgbClr val="414F3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 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에너지 쉼표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1791" y="3696827"/>
            <a:ext cx="33926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통신 기술과 전력 측정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기술의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발달과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함께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2014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년부터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공장  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이나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대형 건물 등을 중심으로 </a:t>
            </a:r>
            <a:endParaRPr lang="en-US" altLang="ko-KR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</a:t>
            </a:r>
            <a:endParaRPr lang="ko-KR" altLang="en-US" sz="2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05" y="3175494"/>
            <a:ext cx="670992" cy="6709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51700" y="3968871"/>
            <a:ext cx="153760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생활수준 향상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저렴한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전기요금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13" y="3997338"/>
            <a:ext cx="2358612" cy="19038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36947">
            <a:off x="9812874" y="2319309"/>
            <a:ext cx="876306" cy="8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5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3" y="261427"/>
            <a:ext cx="354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 선정 배경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7"/>
          <a:stretch/>
        </p:blipFill>
        <p:spPr>
          <a:xfrm>
            <a:off x="283752" y="2613340"/>
            <a:ext cx="6484660" cy="3205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5"/>
          <a:stretch/>
        </p:blipFill>
        <p:spPr>
          <a:xfrm>
            <a:off x="7909678" y="2912753"/>
            <a:ext cx="3006563" cy="32086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724" y="4205162"/>
            <a:ext cx="470266" cy="6238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4936" y="128356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에너지 쉼표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현재 운영 방식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94036" y="1824561"/>
            <a:ext cx="5753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전력수요감축 발령 조건 충족 시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개인에게 문자 발송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03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3" y="261427"/>
            <a:ext cx="354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 선정 배경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936" y="128356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에너지 쉼표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현재 운영 방식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94036" y="1852842"/>
            <a:ext cx="73372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①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전력 소비자가 직접 플러그를 뽑거나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②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원격 제어가 가능한 스마트 가전을 통해 자동으로 전기 사용 감축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6"/>
          <a:stretch/>
        </p:blipFill>
        <p:spPr>
          <a:xfrm>
            <a:off x="712714" y="3409409"/>
            <a:ext cx="5383286" cy="2654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56"/>
          <a:stretch/>
        </p:blipFill>
        <p:spPr>
          <a:xfrm>
            <a:off x="6098051" y="3356677"/>
            <a:ext cx="5466500" cy="2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0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0" y="2540000"/>
            <a:ext cx="3011236" cy="35171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3" y="261427"/>
            <a:ext cx="354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 선정 배경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936" y="1283565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에너지 쉼표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한계점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9830" y="1954923"/>
            <a:ext cx="1038617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기존의 산업용 전력을 대상으로 하는 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기술적인 참여나 계획된 설비 제어를 통해 사용 전력을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감축하는 방법이었다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그러나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가정을 대상으로 하는 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에너지 쉼표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인센티브를 통해 소비자의 전력 소비 행동 패턴의 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변화를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이끌어내는 성격이 강하다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전력 소비 패턴의 분석을 통해 각 가정에 최적화된 전력 사용 솔루션을 제시하는 것이 중요하다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535" y="5076335"/>
            <a:ext cx="1819374" cy="18193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18" y="3820124"/>
            <a:ext cx="2573391" cy="13054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03" y="3946327"/>
            <a:ext cx="2573391" cy="11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5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3" y="261427"/>
            <a:ext cx="354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 선정 배경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936" y="1283565"/>
            <a:ext cx="4007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해결방안 구상 및 분석 진행 개요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9830" y="1954923"/>
            <a:ext cx="10653173" cy="4201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군집화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(Clustering)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각 가정 별 전력 소비 패턴에 유의미한 차이가 있는지 확인한다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8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차이가 있는 경우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몇 개의 전력 소비 그룹으로 나눌 수 있는지 확인하고 각 그룹별 최적의 전력</a:t>
            </a:r>
            <a:endParaRPr lang="en-US" altLang="ko-KR" sz="20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파트너를 매칭한다</a:t>
            </a:r>
            <a:r>
              <a:rPr lang="en-US" altLang="ko-KR" sz="20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ex)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오전 시간대 전력 소비가 많은 그룹과 오후 시간대 전력 소비가 많은 그룹을 매칭해 전력 수요를 안정적으로 관리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535" y="5076335"/>
            <a:ext cx="1819374" cy="18193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168" y="4055498"/>
            <a:ext cx="4061796" cy="24186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83" y="4010426"/>
            <a:ext cx="3994036" cy="23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3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773723"/>
          </a:xfrm>
          <a:prstGeom prst="rect">
            <a:avLst/>
          </a:prstGeom>
          <a:solidFill>
            <a:srgbClr val="41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0093" y="261427"/>
            <a:ext cx="704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</a:t>
            </a:r>
            <a:r>
              <a:rPr lang="en-US" altLang="ko-KR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 </a:t>
            </a:r>
            <a:r>
              <a:rPr lang="ko-KR" altLang="en-US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살펴보기</a:t>
            </a:r>
            <a:r>
              <a:rPr lang="en-US" altLang="ko-KR" sz="3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_Preprocessing</a:t>
            </a:r>
            <a:endParaRPr lang="ko-KR" altLang="en-US" sz="3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49" y="201297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BFC4A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800" dirty="0">
              <a:solidFill>
                <a:srgbClr val="BFC4A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8" t="55533" r="66278" b="12653"/>
          <a:stretch/>
        </p:blipFill>
        <p:spPr>
          <a:xfrm>
            <a:off x="6614160" y="1087901"/>
            <a:ext cx="5425440" cy="5040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4"/>
          <a:stretch/>
        </p:blipFill>
        <p:spPr>
          <a:xfrm>
            <a:off x="328210" y="2079223"/>
            <a:ext cx="6172405" cy="1618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5680" y="3134413"/>
            <a:ext cx="421461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2012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플러그로 측정한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가구별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사용량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3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사용량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가전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기구별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사용량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2012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4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8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108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가구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측정기록이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이상 有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3520" y="2284827"/>
            <a:ext cx="340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분석에 활용한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890" y="4276135"/>
            <a:ext cx="6173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H01 - H24 :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분마다 측정된 전력소비량을 한 시간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단위로 병합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유클리드 거리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기반으로 생성된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소속 클러스터 번호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os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코사인 유사도 기반으로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생성된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소속 클러스터 번호</a:t>
            </a: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3905" flipH="1" flipV="1">
            <a:off x="-14653" y="3308375"/>
            <a:ext cx="1415088" cy="1009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5131" y="1500691"/>
            <a:ext cx="2201244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</a:t>
            </a:r>
            <a:r>
              <a:rPr lang="ko-KR" altLang="en-US" sz="1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전력 총합 </a:t>
            </a:r>
            <a:r>
              <a:rPr lang="en-US" altLang="ko-KR" sz="1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+0.01</a:t>
            </a: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Null</a:t>
            </a:r>
            <a:r>
              <a:rPr lang="ko-KR" altLang="en-US" sz="1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 처리 </a:t>
            </a:r>
            <a:r>
              <a:rPr lang="en-US" altLang="ko-KR" sz="1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→ </a:t>
            </a:r>
            <a:r>
              <a:rPr lang="en-US" altLang="ko-KR" sz="1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</a:t>
            </a:r>
            <a:r>
              <a:rPr lang="ko-KR" altLang="en-US" sz="14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채움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2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647</Words>
  <Application>Microsoft Office PowerPoint</Application>
  <PresentationFormat>와이드스크린</PresentationFormat>
  <Paragraphs>141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나눔스퀘어_ac ExtraBold</vt:lpstr>
      <vt:lpstr>G마켓 산스 TTF Bold</vt:lpstr>
      <vt:lpstr>KoPubWorld돋움체 Bold</vt:lpstr>
      <vt:lpstr>08서울남산체 M</vt:lpstr>
      <vt:lpstr>G마켓 산스 TTF Medium</vt:lpstr>
      <vt:lpstr>나눔스퀘어_ac</vt:lpstr>
      <vt:lpstr>나눔스퀘어</vt:lpstr>
      <vt:lpstr>맑은 고딕</vt:lpstr>
      <vt:lpstr>나눔스퀘어 Bold</vt:lpstr>
      <vt:lpstr>KoPubWorld돋움체 Light</vt:lpstr>
      <vt:lpstr>나눔스퀘어 Light</vt:lpstr>
      <vt:lpstr>08서울남산체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122</cp:revision>
  <dcterms:created xsi:type="dcterms:W3CDTF">2021-06-11T04:22:57Z</dcterms:created>
  <dcterms:modified xsi:type="dcterms:W3CDTF">2021-06-18T06:36:28Z</dcterms:modified>
</cp:coreProperties>
</file>